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69" r:id="rId3"/>
    <p:sldId id="299" r:id="rId4"/>
    <p:sldId id="266" r:id="rId5"/>
    <p:sldId id="270" r:id="rId6"/>
    <p:sldId id="271" r:id="rId7"/>
    <p:sldId id="273" r:id="rId8"/>
    <p:sldId id="272" r:id="rId9"/>
    <p:sldId id="274" r:id="rId10"/>
    <p:sldId id="295" r:id="rId11"/>
    <p:sldId id="296" r:id="rId12"/>
    <p:sldId id="294" r:id="rId13"/>
    <p:sldId id="297" r:id="rId14"/>
    <p:sldId id="291" r:id="rId15"/>
    <p:sldId id="289" r:id="rId16"/>
    <p:sldId id="300" r:id="rId17"/>
    <p:sldId id="298" r:id="rId18"/>
    <p:sldId id="288" r:id="rId19"/>
    <p:sldId id="283" r:id="rId20"/>
    <p:sldId id="284" r:id="rId21"/>
    <p:sldId id="285" r:id="rId22"/>
    <p:sldId id="278" r:id="rId23"/>
    <p:sldId id="280" r:id="rId24"/>
    <p:sldId id="281" r:id="rId25"/>
    <p:sldId id="282" r:id="rId26"/>
    <p:sldId id="279" r:id="rId27"/>
    <p:sldId id="287" r:id="rId28"/>
    <p:sldId id="267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7" autoAdjust="0"/>
    <p:restoredTop sz="86378" autoAdjust="0"/>
  </p:normalViewPr>
  <p:slideViewPr>
    <p:cSldViewPr>
      <p:cViewPr varScale="1">
        <p:scale>
          <a:sx n="74" d="100"/>
          <a:sy n="74" d="100"/>
        </p:scale>
        <p:origin x="531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~6200 BC Town Map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Hyük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Konya Plain, Turkey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Heer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08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Rasters</a:t>
            </a:r>
            <a:r>
              <a:rPr lang="en-US" baseline="0" dirty="0"/>
              <a:t> scale O(1), vectors scale O(n)</a:t>
            </a:r>
          </a:p>
          <a:p>
            <a:endParaRPr lang="en-US" baseline="0" dirty="0"/>
          </a:p>
          <a:p>
            <a:r>
              <a:rPr lang="en-US" baseline="0" dirty="0"/>
              <a:t>Keynote doesn’t accept 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66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01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plt.plot</a:t>
            </a:r>
            <a:r>
              <a:rPr lang="en-US" baseline="0" dirty="0"/>
              <a:t>(time, sales) </a:t>
            </a:r>
            <a:r>
              <a:rPr lang="is-IS" baseline="0" dirty="0"/>
              <a:t>… plt.scatter(sales, profit)</a:t>
            </a:r>
          </a:p>
          <a:p>
            <a:r>
              <a:rPr lang="is-IS" baseline="0" dirty="0"/>
              <a:t>plt.plot(time, sales, profit)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7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plt.plot</a:t>
            </a:r>
            <a:r>
              <a:rPr lang="en-US" baseline="0" dirty="0"/>
              <a:t>(time, sales) </a:t>
            </a:r>
            <a:r>
              <a:rPr lang="is-IS" baseline="0" dirty="0"/>
              <a:t>… plt.scatter(sales, profit)</a:t>
            </a:r>
          </a:p>
          <a:p>
            <a:r>
              <a:rPr lang="is-IS" baseline="0" dirty="0"/>
              <a:t>plt.plot(time, sales, profit)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4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plt.plot</a:t>
            </a:r>
            <a:r>
              <a:rPr lang="en-US" baseline="0" dirty="0"/>
              <a:t>(time, sales) </a:t>
            </a:r>
            <a:r>
              <a:rPr lang="is-IS" baseline="0" dirty="0"/>
              <a:t>… plt.scatter(sales, profit)</a:t>
            </a:r>
          </a:p>
          <a:p>
            <a:r>
              <a:rPr lang="is-IS" baseline="0" dirty="0"/>
              <a:t>plt.plot(time, sales, profit)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15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plt.plot</a:t>
            </a:r>
            <a:r>
              <a:rPr lang="en-US" baseline="0" dirty="0"/>
              <a:t>(time, sales) </a:t>
            </a:r>
            <a:r>
              <a:rPr lang="is-IS" baseline="0" dirty="0"/>
              <a:t>… plt.scatter(sales, profit)</a:t>
            </a:r>
          </a:p>
          <a:p>
            <a:r>
              <a:rPr lang="is-IS" baseline="0" dirty="0"/>
              <a:t>plt.plot(time, sales, profit)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99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50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9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97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82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traditionally, computed statistics (by hand)</a:t>
            </a:r>
            <a:r>
              <a:rPr lang="en-US" baseline="0" dirty="0"/>
              <a:t> are transformed into hand drawn displays</a:t>
            </a:r>
          </a:p>
          <a:p>
            <a:r>
              <a:rPr lang="en-US" baseline="0" dirty="0"/>
              <a:t>here, a mental model of the data is encoded by </a:t>
            </a:r>
            <a:r>
              <a:rPr lang="en-US" baseline="0" dirty="0" err="1"/>
              <a:t>Playfair</a:t>
            </a:r>
            <a:r>
              <a:rPr lang="en-US" baseline="0" dirty="0"/>
              <a:t> that takes compiled government data</a:t>
            </a:r>
          </a:p>
          <a:p>
            <a:r>
              <a:rPr lang="en-US" baseline="0" dirty="0"/>
              <a:t>and plots it visually to make it more understandable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René Descartes inspired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cartesian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coordinates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9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protovis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3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and now, d3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21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tools are</a:t>
            </a:r>
            <a:r>
              <a:rPr lang="en-US" baseline="0" dirty="0"/>
              <a:t> recording, computing, sketching by hand, and engraving into templates for print!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66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or, depending on the medium, painting for your particular audience</a:t>
            </a:r>
          </a:p>
          <a:p>
            <a:r>
              <a:rPr lang="en-US" baseline="0" dirty="0"/>
              <a:t>Florence </a:t>
            </a:r>
            <a:r>
              <a:rPr lang="en-US" baseline="0" dirty="0" err="1"/>
              <a:t>nightengale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6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minitab</a:t>
            </a:r>
            <a:r>
              <a:rPr lang="en-US" baseline="0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45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general purpose scientific plotting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83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online, interactive vector graphics!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24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95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/>
              <a:t>An Evolution of Visualization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Trade-Offs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/>
              <a:t>Scriptable</a:t>
            </a:r>
          </a:p>
          <a:p>
            <a:r>
              <a:rPr lang="en-US" dirty="0"/>
              <a:t>Speed of iteration</a:t>
            </a:r>
          </a:p>
          <a:p>
            <a:r>
              <a:rPr lang="en-US" dirty="0"/>
              <a:t>Customizability</a:t>
            </a:r>
          </a:p>
          <a:p>
            <a:r>
              <a:rPr lang="en-US" dirty="0"/>
              <a:t>Support vector graphics</a:t>
            </a:r>
          </a:p>
          <a:p>
            <a:r>
              <a:rPr lang="en-US" dirty="0"/>
              <a:t>Interactive</a:t>
            </a:r>
          </a:p>
          <a:p>
            <a:r>
              <a:rPr lang="en-US" dirty="0"/>
              <a:t>Handle big data</a:t>
            </a:r>
          </a:p>
          <a:p>
            <a:r>
              <a:rPr lang="en-US" dirty="0"/>
              <a:t>Lines of code needed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94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417638"/>
            <a:ext cx="8229600" cy="5135562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Engraving, sketching/painting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Rendered pixel-based graphic (</a:t>
            </a:r>
            <a:r>
              <a:rPr lang="en-US" sz="3600" dirty="0" err="1"/>
              <a:t>rasters</a:t>
            </a:r>
            <a:r>
              <a:rPr lang="en-US" sz="3600" dirty="0"/>
              <a:t>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(PNG, JPG, BITMAP)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Vector graphics</a:t>
            </a:r>
            <a:br>
              <a:rPr lang="en-US" sz="3600" dirty="0"/>
            </a:br>
            <a:r>
              <a:rPr lang="en-US" sz="3600" dirty="0"/>
              <a:t>(PDF, SVG, AI)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Interactive (QTK, Web browser)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81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Backend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>
            <a:noAutofit/>
          </a:bodyPr>
          <a:lstStyle/>
          <a:p>
            <a:r>
              <a:rPr lang="en-US" sz="3600" dirty="0"/>
              <a:t>Paper</a:t>
            </a:r>
          </a:p>
          <a:p>
            <a:r>
              <a:rPr lang="en-US" sz="3600" dirty="0"/>
              <a:t>ASCII</a:t>
            </a:r>
          </a:p>
          <a:p>
            <a:r>
              <a:rPr lang="en-US" sz="3600" dirty="0"/>
              <a:t>QTK</a:t>
            </a:r>
          </a:p>
          <a:p>
            <a:r>
              <a:rPr lang="en-US" sz="3600" dirty="0"/>
              <a:t>PNG</a:t>
            </a:r>
          </a:p>
          <a:p>
            <a:r>
              <a:rPr lang="en-US" sz="3600" dirty="0"/>
              <a:t>SVG</a:t>
            </a:r>
          </a:p>
          <a:p>
            <a:r>
              <a:rPr lang="en-US" sz="3600" dirty="0"/>
              <a:t>PDF</a:t>
            </a:r>
          </a:p>
          <a:p>
            <a:r>
              <a:rPr lang="en-US" sz="3600" dirty="0" err="1"/>
              <a:t>WebGL</a:t>
            </a:r>
            <a:endParaRPr lang="en-US" sz="36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77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Rasters</a:t>
            </a:r>
            <a:r>
              <a:rPr lang="en-US" dirty="0"/>
              <a:t> vs.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981200"/>
            <a:ext cx="8229600" cy="3916363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/>
              <a:t>File size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/>
              <a:t>(many points)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/>
              <a:t>Resizing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/>
              <a:t>Portability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Interactivity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2209800"/>
            <a:ext cx="8229600" cy="3763963"/>
          </a:xfrm>
        </p:spPr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None/>
              <a:defRPr/>
            </a:pPr>
            <a:r>
              <a:rPr lang="en-US" sz="3600" dirty="0"/>
              <a:t>Operating system–specific libraries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Web browsers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98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819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Grammar of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33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Implies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sz="3600" dirty="0"/>
              <a:t>Tableau/Excel: choose a chart</a:t>
            </a:r>
          </a:p>
          <a:p>
            <a:r>
              <a:rPr lang="en-US" sz="3600" dirty="0"/>
              <a:t>Illustrator: layout and alignment</a:t>
            </a:r>
          </a:p>
          <a:p>
            <a:r>
              <a:rPr lang="en-US" sz="3600" dirty="0" err="1"/>
              <a:t>Matplotlib</a:t>
            </a:r>
            <a:r>
              <a:rPr lang="en-US" sz="3600" dirty="0"/>
              <a:t>/</a:t>
            </a:r>
            <a:r>
              <a:rPr lang="en-US" sz="3600" dirty="0" err="1"/>
              <a:t>ggplot</a:t>
            </a:r>
            <a:r>
              <a:rPr lang="en-US" sz="3600" dirty="0"/>
              <a:t>: plot() for time series</a:t>
            </a:r>
          </a:p>
          <a:p>
            <a:r>
              <a:rPr lang="en-US" sz="3600" dirty="0"/>
              <a:t>D3: data bound to visual elements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1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2438400"/>
            <a:ext cx="8229600" cy="2849563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/>
              <a:t>plt.plot</a:t>
            </a:r>
            <a:r>
              <a:rPr lang="en-US" sz="4000" dirty="0"/>
              <a:t>(x, y)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/>
              <a:t>qplot</a:t>
            </a:r>
            <a:r>
              <a:rPr lang="en-US" sz="4000" dirty="0"/>
              <a:t>(x, y)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883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2438400"/>
            <a:ext cx="8229600" cy="2849563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/>
              <a:t>plt.plot</a:t>
            </a:r>
            <a:r>
              <a:rPr lang="en-US" sz="4000" dirty="0"/>
              <a:t>(time, sales)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/>
              <a:t>qplot</a:t>
            </a:r>
            <a:r>
              <a:rPr lang="en-US" sz="4000" dirty="0"/>
              <a:t>(time, sales)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425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2362200"/>
            <a:ext cx="8229600" cy="2849563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/>
              <a:t>plt.plot</a:t>
            </a:r>
            <a:r>
              <a:rPr lang="en-US" sz="4000" dirty="0"/>
              <a:t>(time, sales, profit)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596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Data Vis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41" y="1600200"/>
            <a:ext cx="6932918" cy="4525963"/>
          </a:xfrm>
        </p:spPr>
      </p:pic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458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8733" y="2362200"/>
            <a:ext cx="8229600" cy="2849563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/>
              <a:t>plt.scatter</a:t>
            </a:r>
            <a:r>
              <a:rPr lang="en-US" sz="4000" dirty="0"/>
              <a:t>(sales, profit)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933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Visualization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8401"/>
            <a:ext cx="8235460" cy="761999"/>
          </a:xfrm>
        </p:spPr>
      </p:pic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653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Visualization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68339"/>
            <a:ext cx="5791200" cy="53584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417638"/>
            <a:ext cx="2438400" cy="523582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567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Visualization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70" y="1601818"/>
            <a:ext cx="5747330" cy="53178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70" y="2692717"/>
            <a:ext cx="1861130" cy="3497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567183"/>
            <a:ext cx="2150146" cy="461687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833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Visualization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70" y="1601818"/>
            <a:ext cx="5747330" cy="53178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70" y="2317779"/>
            <a:ext cx="1857894" cy="3491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567183"/>
            <a:ext cx="2150146" cy="4616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292379"/>
            <a:ext cx="3678325" cy="380362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874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Visualization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57" y="1600200"/>
            <a:ext cx="8004086" cy="4525963"/>
          </a:xfrm>
        </p:spPr>
      </p:pic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523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Grammar of Visualization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8229600" cy="3271917"/>
          </a:xfrm>
        </p:spPr>
      </p:pic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188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648200" cy="1143000"/>
          </a:xfrm>
        </p:spPr>
        <p:txBody>
          <a:bodyPr/>
          <a:lstStyle/>
          <a:p>
            <a:r>
              <a:rPr lang="en-US" dirty="0" err="1"/>
              <a:t>Playfair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600200"/>
            <a:ext cx="3962400" cy="4525963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“Golden era” of modern graphics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457200"/>
            <a:ext cx="3581400" cy="614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33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445" y="2508503"/>
            <a:ext cx="4059137" cy="3101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529285"/>
            <a:ext cx="3896254" cy="292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08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69937"/>
            <a:ext cx="8382000" cy="573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22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89929"/>
            <a:ext cx="5562600" cy="466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58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05897"/>
            <a:ext cx="8077200" cy="492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4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990600"/>
            <a:ext cx="9184921" cy="4869392"/>
          </a:xfrm>
        </p:spPr>
      </p:pic>
    </p:spTree>
    <p:extLst>
      <p:ext uri="{BB962C8B-B14F-4D97-AF65-F5344CB8AC3E}">
        <p14:creationId xmlns:p14="http://schemas.microsoft.com/office/powerpoint/2010/main" val="1519420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Tools of the Trade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sz="3600" dirty="0"/>
              <a:t>Microsoft Excel</a:t>
            </a:r>
          </a:p>
          <a:p>
            <a:r>
              <a:rPr lang="en-US" sz="3600" dirty="0"/>
              <a:t>Adobe Illustrator</a:t>
            </a:r>
          </a:p>
          <a:p>
            <a:r>
              <a:rPr lang="en-US" sz="3600" dirty="0"/>
              <a:t>Tableau</a:t>
            </a:r>
          </a:p>
          <a:p>
            <a:r>
              <a:rPr lang="en-US" sz="3600" dirty="0"/>
              <a:t>R’s </a:t>
            </a:r>
            <a:r>
              <a:rPr lang="en-US" sz="3600" dirty="0" err="1"/>
              <a:t>ggplot</a:t>
            </a:r>
            <a:r>
              <a:rPr lang="en-US" sz="3600" dirty="0"/>
              <a:t>, Python’s </a:t>
            </a:r>
            <a:r>
              <a:rPr lang="en-US" sz="3600" dirty="0" err="1"/>
              <a:t>matplotlib</a:t>
            </a:r>
            <a:endParaRPr lang="en-US" sz="3600" dirty="0"/>
          </a:p>
          <a:p>
            <a:r>
              <a:rPr lang="en-US" sz="3600" dirty="0" err="1"/>
              <a:t>Plotly</a:t>
            </a:r>
            <a:endParaRPr lang="en-US" sz="3600" dirty="0"/>
          </a:p>
          <a:p>
            <a:r>
              <a:rPr lang="en-US" sz="3600" dirty="0"/>
              <a:t>D3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78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5843</TotalTime>
  <Words>472</Words>
  <Application>Microsoft Office PowerPoint</Application>
  <PresentationFormat>On-screen Show (4:3)</PresentationFormat>
  <Paragraphs>117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Office Theme</vt:lpstr>
      <vt:lpstr>Custom Design</vt:lpstr>
      <vt:lpstr>An Evolution of Visualization</vt:lpstr>
      <vt:lpstr>The First Data Vis</vt:lpstr>
      <vt:lpstr>Playfair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Modern Tools of the Trade</vt:lpstr>
      <vt:lpstr>Trade-Offs</vt:lpstr>
      <vt:lpstr>Changing Frameworks</vt:lpstr>
      <vt:lpstr>Visualization Backend Summary</vt:lpstr>
      <vt:lpstr>Rasters vs. Vectors</vt:lpstr>
      <vt:lpstr>Powering Interactivity</vt:lpstr>
      <vt:lpstr>PowerPoint Presentation</vt:lpstr>
      <vt:lpstr>Software Implies the Model</vt:lpstr>
      <vt:lpstr>Grammar of Visualization</vt:lpstr>
      <vt:lpstr>Grammar of Visualization</vt:lpstr>
      <vt:lpstr>Grammar of Visualization</vt:lpstr>
      <vt:lpstr>Grammar of Visualization</vt:lpstr>
      <vt:lpstr>Grammar of Visualization</vt:lpstr>
      <vt:lpstr>Grammar of Visualization</vt:lpstr>
      <vt:lpstr>Grammar of Visualization</vt:lpstr>
      <vt:lpstr>Grammar of Visualization</vt:lpstr>
      <vt:lpstr>Grammar of Visualization</vt:lpstr>
      <vt:lpstr>Grammar of Visualization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2U LA</cp:lastModifiedBy>
  <cp:revision>106</cp:revision>
  <dcterms:created xsi:type="dcterms:W3CDTF">2016-03-21T14:12:59Z</dcterms:created>
  <dcterms:modified xsi:type="dcterms:W3CDTF">2017-01-31T21:04:48Z</dcterms:modified>
</cp:coreProperties>
</file>